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57" r:id="rId29"/>
    <p:sldId id="327" r:id="rId30"/>
    <p:sldId id="330" r:id="rId31"/>
    <p:sldId id="360" r:id="rId32"/>
    <p:sldId id="331" r:id="rId33"/>
    <p:sldId id="332" r:id="rId34"/>
    <p:sldId id="361" r:id="rId35"/>
    <p:sldId id="333" r:id="rId36"/>
    <p:sldId id="334" r:id="rId37"/>
    <p:sldId id="359" r:id="rId38"/>
    <p:sldId id="343" r:id="rId39"/>
    <p:sldId id="342" r:id="rId40"/>
    <p:sldId id="362" r:id="rId41"/>
    <p:sldId id="335" r:id="rId42"/>
    <p:sldId id="344" r:id="rId43"/>
    <p:sldId id="363" r:id="rId44"/>
    <p:sldId id="345" r:id="rId45"/>
    <p:sldId id="346" r:id="rId46"/>
    <p:sldId id="358" r:id="rId47"/>
    <p:sldId id="347" r:id="rId48"/>
    <p:sldId id="348" r:id="rId49"/>
    <p:sldId id="364" r:id="rId50"/>
    <p:sldId id="349" r:id="rId51"/>
    <p:sldId id="350" r:id="rId52"/>
    <p:sldId id="365" r:id="rId53"/>
    <p:sldId id="351" r:id="rId54"/>
    <p:sldId id="288" r:id="rId55"/>
    <p:sldId id="315" r:id="rId56"/>
    <p:sldId id="289" r:id="rId57"/>
    <p:sldId id="290" r:id="rId58"/>
    <p:sldId id="295" r:id="rId59"/>
    <p:sldId id="296" r:id="rId60"/>
    <p:sldId id="322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54" r:id="rId69"/>
    <p:sldId id="299" r:id="rId70"/>
    <p:sldId id="301" r:id="rId71"/>
    <p:sldId id="303" r:id="rId72"/>
    <p:sldId id="304" r:id="rId73"/>
    <p:sldId id="352" r:id="rId74"/>
    <p:sldId id="353" r:id="rId75"/>
    <p:sldId id="305" r:id="rId76"/>
    <p:sldId id="307" r:id="rId77"/>
    <p:sldId id="308" r:id="rId78"/>
    <p:sldId id="309" r:id="rId79"/>
    <p:sldId id="310" r:id="rId80"/>
    <p:sldId id="311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 autoAdjust="0"/>
    <p:restoredTop sz="91411" autoAdjust="0"/>
  </p:normalViewPr>
  <p:slideViewPr>
    <p:cSldViewPr snapToGrid="0">
      <p:cViewPr varScale="1">
        <p:scale>
          <a:sx n="104" d="100"/>
          <a:sy n="10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5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49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6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4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8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7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2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5EA04-34F5-4C1F-9888-09C6CA5C326F}"/>
              </a:ext>
            </a:extLst>
          </p:cNvPr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4211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  <a:endParaRPr lang="en-US" altLang="ko-KR" sz="16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해당 데이터의 채팅을 모두 추출한 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결과 최종적으로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2,635,083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1,225,631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제거하고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1,409,452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단어가 포함 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2165"/>
              </p:ext>
            </p:extLst>
          </p:nvPr>
        </p:nvGraphicFramePr>
        <p:xfrm>
          <a:off x="218271" y="2361364"/>
          <a:ext cx="11811488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81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845740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724717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547,918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457,954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33,831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23,485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32,634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184,697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299,474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17,633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213,955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91908"/>
              </p:ext>
            </p:extLst>
          </p:nvPr>
        </p:nvGraphicFramePr>
        <p:xfrm>
          <a:off x="122504" y="1656367"/>
          <a:ext cx="884266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758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889104485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1362667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61367102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6133206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10955" y="4212354"/>
            <a:ext cx="386861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가정이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1E5A76-0CBA-44EB-86C4-1674B43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4D764F9-AF1A-C7EE-8D73-AFC9DBE8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71" y="1631686"/>
            <a:ext cx="3226829" cy="24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CD47AA-A0E6-4537-AEB2-9CC900AA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0CF46-72AC-4BB9-8936-58788535E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0.088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9588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01490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0.8620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0.0012**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0.1652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0693-2C4E-45F7-A2F1-A72CFA127A60}"/>
              </a:ext>
            </a:extLst>
          </p:cNvPr>
          <p:cNvSpPr txBox="1"/>
          <p:nvPr/>
        </p:nvSpPr>
        <p:spPr>
          <a:xfrm>
            <a:off x="546551" y="1022726"/>
            <a:ext cx="1071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7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10248"/>
              </p:ext>
            </p:extLst>
          </p:nvPr>
        </p:nvGraphicFramePr>
        <p:xfrm>
          <a:off x="54325" y="1598879"/>
          <a:ext cx="8839991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71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5748630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74171" y="4220414"/>
            <a:ext cx="379988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474171" cy="2520119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776D50C-91D0-8553-FA0A-1F36B206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10" y="1666330"/>
            <a:ext cx="3270526" cy="2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DAAA84-7BA8-452B-9430-98C7F137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548"/>
            <a:ext cx="8769245" cy="2560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B7C846-A8B3-4D93-A98A-54F4A10E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7782"/>
            <a:ext cx="8769245" cy="25605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264822"/>
            <a:ext cx="3612320" cy="317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0.117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0.242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현재로는 가장 유의미한 수치로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76947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7181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0.1596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0.0029**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94175"/>
            <a:ext cx="11645449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BB07B9D-B9E6-42F9-B577-E738ACAEB668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36830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750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97471"/>
              </p:ext>
            </p:extLst>
          </p:nvPr>
        </p:nvGraphicFramePr>
        <p:xfrm>
          <a:off x="70462" y="1561669"/>
          <a:ext cx="8598760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500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09612694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220808" y="4076205"/>
            <a:ext cx="3900730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220808" cy="2519493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529E1C9-B06D-70DE-B252-B90C815D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22" y="1484391"/>
            <a:ext cx="3452316" cy="26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497439-D990-48C7-8C35-D5BC08457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9A77-C6E3-4996-A285-33EC8B20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815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1993511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0.186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81467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9800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0.0040**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1393403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0" y="1022726"/>
            <a:ext cx="11574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C733AD77-0D3A-4AD4-87A3-023BA45AF3DA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18568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4D2415F-D378-43A9-937D-1160ED60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5" y="1702166"/>
            <a:ext cx="3407713" cy="25311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43679"/>
              </p:ext>
            </p:extLst>
          </p:nvPr>
        </p:nvGraphicFramePr>
        <p:xfrm>
          <a:off x="93054" y="1681242"/>
          <a:ext cx="868166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16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7EE87-1FEC-4989-ABB3-9431369B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0537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2A51CE-A375-45D7-9360-8426BDA2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747B52-293F-4AC8-BC5C-C8AF622A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0.084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0.138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753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5939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0.0028**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 이용한 분석과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분류된 감성 점수는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집의 통계적으로 유의한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감성사전과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885067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1F7F4D-96AE-4976-18C8-89393B4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80" y="1637922"/>
            <a:ext cx="3558653" cy="261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1885"/>
              </p:ext>
            </p:extLst>
          </p:nvPr>
        </p:nvGraphicFramePr>
        <p:xfrm>
          <a:off x="93053" y="1681242"/>
          <a:ext cx="8486627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77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6.07e-22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3EADB68E-6E17-1977-6364-6F2318BD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5797"/>
            <a:ext cx="7939454" cy="2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1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6688AF-B10D-4979-BE44-D2FCD441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1673548"/>
            <a:ext cx="8744310" cy="2553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81A69-02F9-46AC-87A2-1D9E11D0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" y="4105711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0131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033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55497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1204847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결과는 감성분석과 유사한 양상을 띄며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집단만 통계적으로 유의한 차이가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유의미한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765075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10508"/>
              </p:ext>
            </p:extLst>
          </p:nvPr>
        </p:nvGraphicFramePr>
        <p:xfrm>
          <a:off x="93055" y="1681242"/>
          <a:ext cx="8321180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0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6381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1.21e-18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DBB6E5D-E682-9A36-C7A3-E3D6CD53A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70485"/>
            <a:ext cx="7833946" cy="2313315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5F7AFBEE-0C49-4391-2BC1-94DC0F4AF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47" y="1587612"/>
            <a:ext cx="3631491" cy="26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8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0797AB-21B1-4556-BD73-470D2040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596618-C896-46E7-9A5E-304DB095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87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385842"/>
            <a:ext cx="3612320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0.058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0.054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감소함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672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0422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06808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감성 사전의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사전을 이용한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다른 나머지 모든 집단과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감성 사전의 결과와 달리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간에서는 통계적으로 유의미한 어떠한 차이도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83061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FEE93E1-B87F-232B-9537-E438721D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3" y="1484391"/>
            <a:ext cx="3522787" cy="26573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76525"/>
              </p:ext>
            </p:extLst>
          </p:nvPr>
        </p:nvGraphicFramePr>
        <p:xfrm>
          <a:off x="93054" y="1572401"/>
          <a:ext cx="857615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04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5629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973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7649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618469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4.1884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5.7369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=1.31e-05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F2F806FE-65C7-D42F-E47D-138CA466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" y="4268427"/>
            <a:ext cx="8050699" cy="24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05F3FD3-C14E-4D54-AE41-325DBA58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4058409"/>
            <a:ext cx="8700655" cy="2540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9FD57-C9F9-42D3-97F0-EE52B6E2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" y="1578115"/>
            <a:ext cx="8700655" cy="25405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85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100)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0.15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있다고 보기는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2849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0602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0.0012**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693588"/>
            <a:ext cx="10795527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사전과 달리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집단에서 통계적으로 유의미한 차이를 보였다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다른 모든 결과와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06408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25163"/>
              </p:ext>
            </p:extLst>
          </p:nvPr>
        </p:nvGraphicFramePr>
        <p:xfrm>
          <a:off x="93054" y="1624882"/>
          <a:ext cx="8486624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114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6.33e-22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4028E02-46E6-4625-9C47-C44C270F5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2354"/>
            <a:ext cx="8053754" cy="2519861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467A0D21-9B20-44F7-C7BE-FB04849E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6" y="1584514"/>
            <a:ext cx="3443530" cy="25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0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E7E855-0E52-454E-B048-2F5CD953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030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5244B-15EF-47FA-A3A9-EE706EAF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9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0.140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1.5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31.6)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0.220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아주 유의미하지는 않으나 그나마 유의한 선형성을 보인다고 할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6060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84334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0.0004***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4966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비슷한 양상을 보이며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에서만 통계적으로 유의미한 차이가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나머지 모든 집단에서는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98996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6008DFF-8130-2ED5-FD6E-48783B9D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76" y="1493586"/>
            <a:ext cx="3612323" cy="27248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39698"/>
              </p:ext>
            </p:extLst>
          </p:nvPr>
        </p:nvGraphicFramePr>
        <p:xfrm>
          <a:off x="93055" y="1583452"/>
          <a:ext cx="8486622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32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530.3693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303.1250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152.0920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67.2557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2.20e-16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02413B9-BEFD-5163-9A98-2B7DC866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274"/>
            <a:ext cx="8053754" cy="25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166E9-1AB7-410E-B04E-72ED64D3A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22"/>
            <a:ext cx="8744310" cy="255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0F728-0E43-4D60-A106-52F4CA80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23"/>
            <a:ext cx="8744310" cy="2553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17436" y="2036465"/>
            <a:ext cx="3612320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회귀식의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0.046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거의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전체 채팅에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log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씌워도 전체적으로 선형성을 보인다고 보기 어려움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 &gt; 0.08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부분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&gt; 1.2)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에서의 설명력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R^2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0.049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상승함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여전히 의미가 없음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7081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9910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&lt;0.0001***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235142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다른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다른 모든 집단과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같이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감성사전에서 나타났던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유의미한 차이는 나타나지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847493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B8BC2F9A-F6E0-3321-A9DA-9F77036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240276"/>
            <a:ext cx="5277119" cy="259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01286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82095"/>
              </p:ext>
            </p:extLst>
          </p:nvPr>
        </p:nvGraphicFramePr>
        <p:xfrm>
          <a:off x="563623" y="1583491"/>
          <a:ext cx="6280796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183">
                  <a:extLst>
                    <a:ext uri="{9D8B030D-6E8A-4147-A177-3AD203B41FA5}">
                      <a16:colId xmlns:a16="http://schemas.microsoft.com/office/drawing/2014/main" val="3699623951"/>
                    </a:ext>
                  </a:extLst>
                </a:gridCol>
                <a:gridCol w="1213164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(GPT)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0.4719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0.5713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0.5813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8965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26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0.5541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3595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총 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8924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2325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214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유저당 채팅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70355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161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4899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773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FF3934-C2EE-C237-5B84-B6CAB17DA0D0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6907798" y="1113150"/>
            <a:ext cx="5368701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세 가지의 감성분석의 평균 감성 점수를 비교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2.18e-25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평균은 유의미하게 차이가 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결과는 감성사전보다 유의미하게 높음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C3807E-210F-FAF2-C019-6ED402AF0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9845"/>
              </p:ext>
            </p:extLst>
          </p:nvPr>
        </p:nvGraphicFramePr>
        <p:xfrm>
          <a:off x="6989275" y="2590629"/>
          <a:ext cx="5085029" cy="143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3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4620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</a:tblGrid>
              <a:tr h="32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감성사전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KoBERT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감성사전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KoBERT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0.3648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</a:tbl>
          </a:graphicData>
        </a:graphic>
      </p:graphicFrame>
      <p:sp>
        <p:nvSpPr>
          <p:cNvPr id="23" name="TextBox 12">
            <a:extLst>
              <a:ext uri="{FF2B5EF4-FFF2-40B4-BE49-F238E27FC236}">
                <a16:creationId xmlns:a16="http://schemas.microsoft.com/office/drawing/2014/main" id="{7FD7DB2E-A381-DE8A-90AC-58218972A432}"/>
              </a:ext>
            </a:extLst>
          </p:cNvPr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1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70227"/>
              </p:ext>
            </p:extLst>
          </p:nvPr>
        </p:nvGraphicFramePr>
        <p:xfrm>
          <a:off x="546551" y="1480929"/>
          <a:ext cx="1109890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78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0.617402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241726-7FF2-4C14-8A58-DB541312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58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B3EEAF57-EF9C-2E56-B6E4-D9C85CB03BAB}"/>
              </a:ext>
            </a:extLst>
          </p:cNvPr>
          <p:cNvSpPr/>
          <p:nvPr/>
        </p:nvSpPr>
        <p:spPr>
          <a:xfrm>
            <a:off x="969744" y="200033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Coherence Score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7D1777-C59C-670B-0E9C-632ACC139822}"/>
              </a:ext>
            </a:extLst>
          </p:cNvPr>
          <p:cNvSpPr txBox="1"/>
          <p:nvPr/>
        </p:nvSpPr>
        <p:spPr>
          <a:xfrm>
            <a:off x="74004" y="5493570"/>
            <a:ext cx="12186774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꺾이는 지점에서 토픽의 수와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Hyper parameter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선택함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Min_CF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= 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그래프에서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Coherences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가장 높았음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최적의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토픽수는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8~13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사이로 추정됨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8C24212B-CC44-41FC-9CF8-379EB5A68C3C}"/>
              </a:ext>
            </a:extLst>
          </p:cNvPr>
          <p:cNvSpPr/>
          <p:nvPr/>
        </p:nvSpPr>
        <p:spPr>
          <a:xfrm>
            <a:off x="3218799" y="200033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1C69DD2F-2F04-4220-A92B-E27304ED9EC6}"/>
              </a:ext>
            </a:extLst>
          </p:cNvPr>
          <p:cNvSpPr/>
          <p:nvPr/>
        </p:nvSpPr>
        <p:spPr>
          <a:xfrm>
            <a:off x="5456344" y="1983525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0BF1FD5A-3BCC-4B6B-B018-6ABF365DF148}"/>
              </a:ext>
            </a:extLst>
          </p:cNvPr>
          <p:cNvSpPr/>
          <p:nvPr/>
        </p:nvSpPr>
        <p:spPr>
          <a:xfrm>
            <a:off x="7693889" y="2019381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ED7F584-758A-4C60-9FF1-9A6797737F76}"/>
              </a:ext>
            </a:extLst>
          </p:cNvPr>
          <p:cNvSpPr/>
          <p:nvPr/>
        </p:nvSpPr>
        <p:spPr>
          <a:xfrm>
            <a:off x="9970652" y="1809990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3586"/>
                </a:solidFill>
              </a:rPr>
              <a:t>g-DMR</a:t>
            </a:r>
            <a:r>
              <a:rPr lang="ko-KR" altLang="en-US" dirty="0">
                <a:solidFill>
                  <a:srgbClr val="003586"/>
                </a:solidFill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27470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4645890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6190194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K = 9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Remove Top Word = 20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Min_df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10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Min_cf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20 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 = 0.6174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다음에 해당하는 메타데이터를 정규화 하여 진행 함</a:t>
                      </a:r>
                      <a:endParaRPr lang="en-US" altLang="ko-KR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감성 점수 평균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(GPT)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동영상의 시청자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유저당 채팅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시청자의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좋아요의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+mj-lt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1. 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여름여행지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안되다 결제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아쿠아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워터파크 필드 써다 놀다 가요 번호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2.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놀이동산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에버랜드 월드 롯데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이월드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경주월드 랜드 연간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당첨 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3.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통신요금제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유심 개통 모바일 요금제 방송 없다 받다 데이터 가입 쓰다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4.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겨울여행지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파크 비발디 스키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휘닉스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타다 가능하다 놀다 이다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루지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5.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축하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진짜 축하 드리다 여행 없다 많다 체험 먹다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대구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6.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및 문의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예약 가능하다 추가 날짜 어떻다 이다 없다 가요 하나요 객실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7.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긍정 및 기대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가보다 여행 보이다 놀다 정말 방송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구성 할인 멋지다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8.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호텔 및 객실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200" b="1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호텔 보이다 진짜 분위기 정말 멋지다 구성 가보다 패키지</a:t>
                      </a:r>
                      <a:endParaRPr lang="en-US" altLang="ko-KR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1200" b="1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| 9.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관련</a:t>
                      </a:r>
                      <a:r>
                        <a:rPr lang="en-US" altLang="ko-KR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: </a:t>
                      </a:r>
                      <a:r>
                        <a:rPr lang="ko-KR" altLang="en-US" sz="1200" b="1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가족 스파 이다 놀다 좋아하다 번호 가보다 갈다 이번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50" b="0" i="0" u="none" strike="noStrike" kern="1200" cap="none" dirty="0">
                          <a:solidFill>
                            <a:srgbClr val="000000"/>
                          </a:solidFill>
                          <a:latin typeface="+mj-lt"/>
                          <a:ea typeface="나눔스퀘어" panose="020B0600000101010101" pitchFamily="50" charset="-127"/>
                          <a:cs typeface="Arial"/>
                        </a:rPr>
                        <a:t>문서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700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동영상으로부터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848,715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단어가 포함됨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 단어는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29,944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개이며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 중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3,427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개가 기준에 부합하는 단어로 선정되었음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너무 많이 중복해서 나오는 </a:t>
                      </a: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개의 단어는 제거되었음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60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515242" y="1396718"/>
            <a:ext cx="6531286" cy="5419643"/>
            <a:chOff x="598370" y="605080"/>
            <a:chExt cx="7107623" cy="66781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2295546"/>
              <a:chOff x="606805" y="329996"/>
              <a:chExt cx="7081027" cy="22955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19AF199-B355-4D54-9E74-C27B8DF9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262" y="642473"/>
                <a:ext cx="2440352" cy="198306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7763695-0310-484A-A544-5C5E0D8E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480" y="640385"/>
                <a:ext cx="2404985" cy="198306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08A7478-5BCB-4D53-ABB6-5872D7D17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379" y="622743"/>
                <a:ext cx="2404985" cy="198306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60959" cy="2332253"/>
              <a:chOff x="590237" y="2543351"/>
              <a:chExt cx="7060959" cy="233225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773A0F2-9DAE-438F-9F20-315B8347A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138" y="2875109"/>
                <a:ext cx="2369618" cy="198306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7FFF422-505F-4247-B240-BED40A02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107" y="2878130"/>
                <a:ext cx="2334252" cy="199747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4791602-A7A7-4BAC-8083-345F79696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1577" y="2877672"/>
                <a:ext cx="2369619" cy="199747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98370" y="5019141"/>
              <a:ext cx="7043592" cy="2264104"/>
              <a:chOff x="598370" y="5019141"/>
              <a:chExt cx="7043592" cy="22641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4B11E0F-F3D1-48E4-94F8-52A6491C6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91" y="5300176"/>
                <a:ext cx="2369618" cy="198306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8DA5E2D-70AA-44F2-B097-FB0F2D48F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9279" y="5278881"/>
                <a:ext cx="2404986" cy="20022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5F7FD2-E46B-4BE0-B2A2-82006B478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344" y="5298087"/>
                <a:ext cx="2369618" cy="198306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202677" y="1572407"/>
            <a:ext cx="4968095" cy="522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전체적으로 보았을 때 여름여행지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호텔 및 객실 관련된 토픽은 상대적으로 많이 등장하지 않았음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긍정 및 축하 관련 토픽은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및 문의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관련된 토픽이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겨울여행지와 가족 관련한 토픽들은 기본적으로 채팅 숫자가 늘어나면 증가하는 경향을 보였으며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 토픽은 감성 점수가 증가할 수록 많이 나타나는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가족 관련 토픽은 감성점수와 크게 상관이 없는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61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78724"/>
            <a:ext cx="12082661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여름여행지 관련 토픽은 거의 등장하지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수영장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워터파크와 같은 여행지는 보통의 경우 숙박을 동반되지 않고 가격도 상대적으로 저렴하기 때문인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스키장과 같은 겨울여행지는 숙박이 동반되는 경우가 많고 가격 또한 훨씬 비싼 경우가 많아 상대적으로 많이 등장하는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겨울여행지와 관련된 토픽은 채팅 수가 많고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감성 점수가 많을 수록 많이 나타나는 양상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보였음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0FFF0C-08C2-49F0-9BC6-FFCF76941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8" y="1664985"/>
            <a:ext cx="4178804" cy="312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698A63-5D37-494B-BCF7-AE8524C61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39" y="1640904"/>
            <a:ext cx="4057681" cy="3126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1521676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여름여행지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6096000" y="134431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64A7FA-84B6-42CD-A95D-56CD955F7EDF}"/>
              </a:ext>
            </a:extLst>
          </p:cNvPr>
          <p:cNvCxnSpPr/>
          <p:nvPr/>
        </p:nvCxnSpPr>
        <p:spPr>
          <a:xfrm flipV="1">
            <a:off x="7629236" y="2156281"/>
            <a:ext cx="1265074" cy="332475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63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62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-GPT)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109339" y="4533284"/>
            <a:ext cx="12082661" cy="232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먼저 호텔 및 객실 관련된 토픽을 상대적으로 많이 등장하지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특성상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효과적으로 호텔 및 객실의 정보를 체험의 형식을 통해 효과적으로 제공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할 수 있기 때문으로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호텔 및 객실에 관련된 문의보다는 해당 정보에 의해 발생하는 감탄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기대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긍정 관련된 토픽이 훨씬 많이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등장하는 것으로 생각됨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예약 및 문의와 관련된 토픽은 오히려 채팅이 적고 감성점수가 중간 수준에서 많이 나타나는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채팅이 많고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감성점수가 극단에 있는 경우에는 이러한 문의가 감소하는 것으로 나타남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높다면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해당 </a:t>
            </a:r>
            <a:r>
              <a:rPr lang="ko-KR" altLang="en-US" sz="14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라이브커머스가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상품을 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대리만족</a:t>
            </a:r>
            <a:r>
              <a:rPr lang="en-US" altLang="ko-KR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하는 수단으로 사용되기 때문인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보이며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채팅이 많고 감성점수가 낮다면 해당 상품에 대한 문의사항은 많으나 예약까지는 이뤄지지 않은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사료됨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6228718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415475" y="1471604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및 객실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0F10D9-7CED-4BFD-B385-8BFB9E78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8" y="1759002"/>
            <a:ext cx="3651683" cy="2834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EEEEED-CB62-4FE1-ACE7-53394BB6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2" y="1787579"/>
            <a:ext cx="3733326" cy="286176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B346AA-AEF3-4725-90DE-F10AFD4309C0}"/>
              </a:ext>
            </a:extLst>
          </p:cNvPr>
          <p:cNvCxnSpPr>
            <a:cxnSpLocks/>
          </p:cNvCxnSpPr>
          <p:nvPr/>
        </p:nvCxnSpPr>
        <p:spPr>
          <a:xfrm flipV="1">
            <a:off x="5560291" y="2156282"/>
            <a:ext cx="3334019" cy="268357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376F89-78FD-4EE7-94F5-411B85A586F1}"/>
              </a:ext>
            </a:extLst>
          </p:cNvPr>
          <p:cNvCxnSpPr>
            <a:cxnSpLocks/>
          </p:cNvCxnSpPr>
          <p:nvPr/>
        </p:nvCxnSpPr>
        <p:spPr>
          <a:xfrm flipH="1" flipV="1">
            <a:off x="9162473" y="4248727"/>
            <a:ext cx="2401455" cy="188421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40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F57337-533B-4AB8-AE8B-30B27742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1" y="1614018"/>
            <a:ext cx="2107522" cy="1643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807-2817-484E-BB9B-E72FD5507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84" y="1605535"/>
            <a:ext cx="2107522" cy="1643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27E8C7-CFA5-4C3B-AD61-8D293C556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3" y="1579964"/>
            <a:ext cx="2107522" cy="16435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F0346A-181A-4A6C-865A-7926A3FB0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3386415"/>
            <a:ext cx="2076067" cy="16435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44B65D-744D-4C09-B0DC-63072524E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21" y="3386415"/>
            <a:ext cx="2044611" cy="16435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C26A9E-6A65-4AE8-BF05-697C3DB5B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29" y="3393202"/>
            <a:ext cx="2076067" cy="164355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E802254-685A-4F1D-A96C-E694D5CAA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2" y="5212129"/>
            <a:ext cx="2076067" cy="164355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7B4C7CA-725D-4437-8904-F1F86D4E8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2" y="5214447"/>
            <a:ext cx="2076067" cy="16435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4046537-D581-423B-AB79-A6530DA61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5" y="5214975"/>
            <a:ext cx="2076067" cy="16435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63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469062" y="1396718"/>
            <a:ext cx="6577466" cy="3859217"/>
            <a:chOff x="548115" y="605080"/>
            <a:chExt cx="7157878" cy="47553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48115" y="5019142"/>
              <a:ext cx="7019043" cy="341323"/>
              <a:chOff x="548115" y="5019142"/>
              <a:chExt cx="7019043" cy="34132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48115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095975" y="2239735"/>
            <a:ext cx="4968095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g-DMR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토픽모델링을 통하여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채팅수와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감성점수의 변화에 따른 토픽의 출현 양상을 살펴봄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전체적으로 보았을 때 등장의 양상 자체는 크게 변화가 없음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여름여행지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놀이동산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통신요금제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호텔 및 객실 관련된 토픽은 상대적으로 많이 등장하지 않았음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또한 마찬가지로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대한 긍정 및 축하 관련 토픽은 굉장히 많이 등장하였으며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및 문의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겨울여행지 관련된 토픽이 상대적으로 많이 등장하는 양상을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760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C31E37C-CF8E-41A4-A87A-EBA9E249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1" y="1736840"/>
            <a:ext cx="3873247" cy="30663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64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86931"/>
            <a:ext cx="12082661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긍정 및 기대 관련 토픽을 살펴보면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기본적으로 유저당 채팅 수가 적은 경우에 더 많이 나타나는 양상을 보였음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유저의 채팅 숫자가 많아지면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단순 호응이나 감탄사 등을 보이는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특정 주제에 대해 많은 채팅을 하는 것으로 파악됨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 </a:t>
            </a:r>
            <a:r>
              <a:rPr lang="ko-KR" altLang="en-US" sz="1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유저의 채팅 숫자가 증가할수록 해당 동영상의 특정 주제에 대한 채팅이 많아지는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으로 파악됨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예시로 겨울여행지 관련된 토픽의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채팅에 참여하는 유저가 많아질 수록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수가 많을 수록 더 자주 나타나는 것으로 관찰됨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1187321" y="141289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및 기대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ECD14-91FA-462B-A106-E2E6E634EA5E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319824-4C25-4D23-A66A-9717FE16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81" y="1684740"/>
            <a:ext cx="3960296" cy="31352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F4F2D1-43EF-4999-96E3-ED38BFA1C84A}"/>
              </a:ext>
            </a:extLst>
          </p:cNvPr>
          <p:cNvSpPr txBox="1"/>
          <p:nvPr/>
        </p:nvSpPr>
        <p:spPr>
          <a:xfrm>
            <a:off x="5671115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겨울여행지 관련</a:t>
            </a:r>
          </a:p>
        </p:txBody>
      </p:sp>
    </p:spTree>
    <p:extLst>
      <p:ext uri="{BB962C8B-B14F-4D97-AF65-F5344CB8AC3E}">
        <p14:creationId xmlns:p14="http://schemas.microsoft.com/office/powerpoint/2010/main" val="2065080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65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93054" y="5107680"/>
            <a:ext cx="120826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예약 및 문의 관련 토픽은 유저당 채팅 숫자가 적을 수록 많이 나타나는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채팅이 많은 유저의 경우에는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구매의 의도로 사용하는 것이 아니라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대리만족의 의도로 사용하기 때문인 것으로 생각됨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즉 많은 사람의 이목을 끌게 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사람당 많은 채팅을 치게 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경우에는 그 자체로 하나의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즐길거리로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소비되는 것으로 보임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4048935" y="1488370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및 문의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E6F5-ABCF-4A15-B43B-C58014520F74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채팅 유저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유저당 채팅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B4E727-2FA5-4D5C-B63A-DD2E27BCF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37" y="1796147"/>
            <a:ext cx="4040450" cy="31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66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시청자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좋아요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45FA56-C9F1-45C0-9EBE-86B04632AB81}"/>
              </a:ext>
            </a:extLst>
          </p:cNvPr>
          <p:cNvGrpSpPr/>
          <p:nvPr/>
        </p:nvGrpSpPr>
        <p:grpSpPr>
          <a:xfrm>
            <a:off x="469062" y="1396718"/>
            <a:ext cx="6577466" cy="3859217"/>
            <a:chOff x="548115" y="605080"/>
            <a:chExt cx="7157878" cy="475538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3A2DB8-627C-4616-9D7D-051A685FC37F}"/>
                </a:ext>
              </a:extLst>
            </p:cNvPr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8B5FBC-7421-4E36-963C-E363C63B0132}"/>
                  </a:ext>
                </a:extLst>
              </p:cNvPr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여름여행지 관련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BDD01-5806-4C92-B2AF-50FB4DBE79A4}"/>
                  </a:ext>
                </a:extLst>
              </p:cNvPr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놀이동산 관련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90A1D0-1BA6-4A4A-96BF-80DE32D985FA}"/>
                  </a:ext>
                </a:extLst>
              </p:cNvPr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통신요금제 관련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056D665-58B4-4453-A516-CA11723981CE}"/>
                </a:ext>
              </a:extLst>
            </p:cNvPr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074CFA-6C02-4835-AFB9-6AF57183A02E}"/>
                  </a:ext>
                </a:extLst>
              </p:cNvPr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겨울여행지 관련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3223BD-EF4B-42CC-A7F4-FFCAA7CEB2EE}"/>
                  </a:ext>
                </a:extLst>
              </p:cNvPr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축하 관련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510124-EC0C-400B-8E06-7996342EEEC0}"/>
                  </a:ext>
                </a:extLst>
              </p:cNvPr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 및 문의 관련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C1326E1-01AE-4BE3-88A2-47CC9320B926}"/>
                </a:ext>
              </a:extLst>
            </p:cNvPr>
            <p:cNvGrpSpPr/>
            <p:nvPr/>
          </p:nvGrpSpPr>
          <p:grpSpPr>
            <a:xfrm>
              <a:off x="548115" y="5019142"/>
              <a:ext cx="7019043" cy="341323"/>
              <a:chOff x="548115" y="5019142"/>
              <a:chExt cx="7019043" cy="34132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A7E67E-9432-4B7C-8DEE-63B08E0F0600}"/>
                  </a:ext>
                </a:extLst>
              </p:cNvPr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호텔 및 객실 관련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341096-1CAC-4E83-9AC9-943463FBC226}"/>
                  </a:ext>
                </a:extLst>
              </p:cNvPr>
              <p:cNvSpPr txBox="1"/>
              <p:nvPr/>
            </p:nvSpPr>
            <p:spPr>
              <a:xfrm>
                <a:off x="548115" y="5019142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 및 기대 관련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0BDC44-417B-4306-A9BA-7AD652ABD4A9}"/>
                  </a:ext>
                </a:extLst>
              </p:cNvPr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가족 관련</a:t>
                </a:r>
              </a:p>
            </p:txBody>
          </p:sp>
        </p:grpSp>
      </p:grp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7095975" y="2239735"/>
            <a:ext cx="496809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9635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76363513-A03E-4752-8C26-A75680CE6490}"/>
              </a:ext>
            </a:extLst>
          </p:cNvPr>
          <p:cNvSpPr txBox="1"/>
          <p:nvPr/>
        </p:nvSpPr>
        <p:spPr>
          <a:xfrm>
            <a:off x="333806" y="5078724"/>
            <a:ext cx="12082661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39D40B-F65E-449D-A7BE-E71DD545DAEA}"/>
              </a:ext>
            </a:extLst>
          </p:cNvPr>
          <p:cNvSpPr txBox="1"/>
          <p:nvPr/>
        </p:nvSpPr>
        <p:spPr>
          <a:xfrm>
            <a:off x="1521676" y="137696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3697C-4046-4546-A572-B11619B81628}"/>
              </a:ext>
            </a:extLst>
          </p:cNvPr>
          <p:cNvSpPr txBox="1"/>
          <p:nvPr/>
        </p:nvSpPr>
        <p:spPr>
          <a:xfrm>
            <a:off x="6096000" y="1344313"/>
            <a:ext cx="355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84088-8B43-4F94-AB93-446425BF9A31}"/>
              </a:ext>
            </a:extLst>
          </p:cNvPr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(x=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시청자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, y=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좋아요 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6721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84759A7-C252-1CA4-6015-ED2F2A49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5767" r="7623" b="5714"/>
          <a:stretch/>
        </p:blipFill>
        <p:spPr>
          <a:xfrm>
            <a:off x="93054" y="1458148"/>
            <a:ext cx="6734908" cy="535821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E686E65-3F54-7D6C-BB7F-C083958D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6355"/>
              </p:ext>
            </p:extLst>
          </p:nvPr>
        </p:nvGraphicFramePr>
        <p:xfrm>
          <a:off x="6886003" y="2437138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연결 정도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(Degree)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5.681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 지름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(Diameter)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그래프 밀도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(Graph Density)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0.009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모듈성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(Modularity)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0.411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Coefficient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0.631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경로 길이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(Avg. Path Length)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2.91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3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ECBDE6-3591-1E34-0723-5496CECFD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19" y="890511"/>
            <a:ext cx="8317523" cy="59674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8E1EA8D-5293-51BC-E88D-CAFE031DECED}"/>
              </a:ext>
            </a:extLst>
          </p:cNvPr>
          <p:cNvSpPr txBox="1"/>
          <p:nvPr/>
        </p:nvSpPr>
        <p:spPr>
          <a:xfrm>
            <a:off x="74004" y="2007881"/>
            <a:ext cx="3653934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데이터는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표준화하여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사용함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상관관계표를 그리면 강한 상관을 보이는 변수들이 존재함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존재하면 이를 하나씩 제거하고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존재하지 않을 때 가지 반복해서 수행함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37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데이터 컬럼 중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가지가 포함됨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B9E85-C983-7FE9-513E-25DF7BA54471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DD9F8A7-555E-7A57-B23E-8950DE70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23" y="938581"/>
            <a:ext cx="6915003" cy="57408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37586BB-D83C-B889-8580-B2CA09B4AEF3}"/>
              </a:ext>
            </a:extLst>
          </p:cNvPr>
          <p:cNvSpPr txBox="1"/>
          <p:nvPr/>
        </p:nvSpPr>
        <p:spPr>
          <a:xfrm>
            <a:off x="93054" y="1476571"/>
            <a:ext cx="380401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최종적으로 선정됨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3233921-4830-500E-03CB-9B536157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40969"/>
              </p:ext>
            </p:extLst>
          </p:nvPr>
        </p:nvGraphicFramePr>
        <p:xfrm>
          <a:off x="74004" y="2074688"/>
          <a:ext cx="5138368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92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170952978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13657981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Sub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Total_Video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채널의 비디오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Video_View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시청자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Like_Number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채팅 유저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Dict_Neutral_Rate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중립어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Chat_Num_per_user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유저당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78246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Evert_Chat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27864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인사말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90802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부정어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619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Tour_only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투어 </a:t>
                      </a:r>
                      <a:r>
                        <a:rPr lang="ko-KR" altLang="en-US" sz="1050" dirty="0" err="1"/>
                        <a:t>전문몰</a:t>
                      </a:r>
                      <a:r>
                        <a:rPr lang="ko-KR" altLang="en-US" sz="105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67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33563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0.8589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0.1368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0.1695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D703DF41-954F-4FEF-69D5-4FB7339B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183271"/>
            <a:ext cx="6561852" cy="5267966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16260" y="3224137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같은 감성분석 결과임에도 불구하고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산출한 감성분석 긍정 비율보다 구독자 수가 더 강한 영향을 주는 것으로 나타남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이외에도 시청자 수나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인사어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비율 등이 평균 감성점수에 영향을 주는 주요 변수로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03808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0.2300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96238" y="3162591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마찬가지로 구독자 수가 가장 중요한 요인으로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감성사전의 긍정 비율보다 시청자 수가 더 중요한 것으로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BBC4AFA-495F-C2EF-F383-8C5B85E7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0" y="1253748"/>
            <a:ext cx="6626470" cy="53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9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66054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0.1506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KoBERT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61068" y="3224475"/>
            <a:ext cx="5139631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종속변수가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결과와 거의 유사한 양상을 보임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의한 감성분석 결과와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감성분석 결과가 거의 유사하기 때문인 것으로 생각됨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A4D9114C-6F81-6BFB-322C-347C01E3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093130"/>
            <a:ext cx="6498874" cy="5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5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77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11426</Words>
  <Application>Microsoft Office PowerPoint</Application>
  <PresentationFormat>와이드스크린</PresentationFormat>
  <Paragraphs>2459</Paragraphs>
  <Slides>80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0" baseType="lpstr">
      <vt:lpstr>Quattrocento Sans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user</cp:lastModifiedBy>
  <cp:revision>157</cp:revision>
  <dcterms:created xsi:type="dcterms:W3CDTF">2023-04-22T00:51:40Z</dcterms:created>
  <dcterms:modified xsi:type="dcterms:W3CDTF">2023-04-28T06:58:36Z</dcterms:modified>
</cp:coreProperties>
</file>